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Default Extension="tiff" ContentType="image/tiff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70" r:id="rId2"/>
    <p:sldId id="295" r:id="rId3"/>
    <p:sldId id="279" r:id="rId4"/>
    <p:sldId id="306" r:id="rId5"/>
    <p:sldId id="258" r:id="rId6"/>
    <p:sldId id="283" r:id="rId7"/>
    <p:sldId id="307" r:id="rId8"/>
    <p:sldId id="290" r:id="rId9"/>
    <p:sldId id="291" r:id="rId10"/>
    <p:sldId id="308" r:id="rId11"/>
    <p:sldId id="310" r:id="rId12"/>
    <p:sldId id="284" r:id="rId13"/>
    <p:sldId id="311" r:id="rId14"/>
    <p:sldId id="305" r:id="rId15"/>
    <p:sldId id="313" r:id="rId16"/>
    <p:sldId id="314" r:id="rId17"/>
    <p:sldId id="315" r:id="rId18"/>
    <p:sldId id="286" r:id="rId19"/>
    <p:sldId id="312" r:id="rId20"/>
    <p:sldId id="316" r:id="rId21"/>
    <p:sldId id="318" r:id="rId22"/>
    <p:sldId id="317" r:id="rId23"/>
    <p:sldId id="297" r:id="rId24"/>
    <p:sldId id="298" r:id="rId25"/>
    <p:sldId id="260" r:id="rId26"/>
    <p:sldId id="265" r:id="rId27"/>
    <p:sldId id="300" r:id="rId28"/>
    <p:sldId id="266" r:id="rId29"/>
    <p:sldId id="263" r:id="rId30"/>
    <p:sldId id="262" r:id="rId31"/>
    <p:sldId id="268" r:id="rId32"/>
    <p:sldId id="269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008000"/>
    <a:srgbClr val="FFA937"/>
    <a:srgbClr val="009900"/>
    <a:srgbClr val="FF2222"/>
    <a:srgbClr val="2B2B2B"/>
    <a:srgbClr val="00D656"/>
    <a:srgbClr val="A80E2A"/>
    <a:srgbClr val="14F54A"/>
    <a:srgbClr val="B048D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9" autoAdjust="0"/>
    <p:restoredTop sz="88185" autoAdjust="0"/>
  </p:normalViewPr>
  <p:slideViewPr>
    <p:cSldViewPr snapToGrid="0" snapToObjects="1" showGuides="1">
      <p:cViewPr varScale="1">
        <p:scale>
          <a:sx n="65" d="100"/>
          <a:sy n="65" d="100"/>
        </p:scale>
        <p:origin x="-68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3.png>
</file>

<file path=ppt/media/image4.gi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FC8EE6-2A22-8440-B39D-CD741E1A065A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BDBC9-7DCF-D44E-AD4F-EC35ADCF824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6225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en.wikipedia.org/wiki/Singlet_oxygen" TargetMode="External"/><Relationship Id="rId3" Type="http://schemas.openxmlformats.org/officeDocument/2006/relationships/hyperlink" Target="http://en.wikipedia.org/wiki/Photosensitizer" TargetMode="External"/><Relationship Id="rId7" Type="http://schemas.openxmlformats.org/officeDocument/2006/relationships/hyperlink" Target="http://en.wikipedia.org/wiki/Spin_triple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en.wikipedia.org/wiki/Intersystem_crossing" TargetMode="External"/><Relationship Id="rId5" Type="http://schemas.openxmlformats.org/officeDocument/2006/relationships/hyperlink" Target="http://en.wikipedia.org/wiki/Singlet" TargetMode="External"/><Relationship Id="rId4" Type="http://schemas.openxmlformats.org/officeDocument/2006/relationships/hyperlink" Target="http://en.wikipedia.org/wiki/Excitation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prstTxWarp prst="textNoShape">
              <a:avLst/>
            </a:prstTxWarp>
          </a:bodyPr>
          <a:lstStyle/>
          <a:p>
            <a:pPr algn="r" eaLnBrk="0" hangingPunct="0"/>
            <a:fld id="{42422BBB-E2AC-8943-B45F-2DCE39F21A4D}" type="slidenum">
              <a:rPr lang="en-US" sz="1200"/>
              <a:pPr algn="r" eaLnBrk="0" hangingPunct="0"/>
              <a:t>1</a:t>
            </a:fld>
            <a:endParaRPr lang="en-US" sz="1200"/>
          </a:p>
        </p:txBody>
      </p:sp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>
            <a:solidFill>
              <a:srgbClr val="000000"/>
            </a:solidFill>
          </a:ln>
        </p:spPr>
        <p:txBody>
          <a:bodyPr/>
          <a:lstStyle/>
          <a:p>
            <a:pPr defTabSz="914400" eaLnBrk="1" hangingPunct="1"/>
            <a:r>
              <a:rPr lang="en-US" dirty="0" smtClean="0">
                <a:latin typeface="Calibri" pitchFamily="1" charset="0"/>
                <a:ea typeface="ＭＳ Ｐゴシック" pitchFamily="1" charset="-128"/>
                <a:cs typeface="ＭＳ Ｐゴシック" pitchFamily="1" charset="-128"/>
              </a:rPr>
              <a:t>For</a:t>
            </a:r>
            <a:r>
              <a:rPr lang="en-US" baseline="0" dirty="0" smtClean="0">
                <a:latin typeface="Calibri" pitchFamily="1" charset="0"/>
                <a:ea typeface="ＭＳ Ｐゴシック" pitchFamily="1" charset="-128"/>
                <a:cs typeface="ＭＳ Ｐゴシック" pitchFamily="1" charset="-128"/>
              </a:rPr>
              <a:t> this class, I am going to talk to you live imaging and in particular 3-D </a:t>
            </a:r>
            <a:r>
              <a:rPr lang="en-US" baseline="0" dirty="0" err="1" smtClean="0">
                <a:latin typeface="Calibri" pitchFamily="1" charset="0"/>
                <a:ea typeface="ＭＳ Ｐゴシック" pitchFamily="1" charset="-128"/>
                <a:cs typeface="ＭＳ Ｐゴシック" pitchFamily="1" charset="-128"/>
              </a:rPr>
              <a:t>fluororescence</a:t>
            </a:r>
            <a:r>
              <a:rPr lang="en-US" baseline="0" dirty="0" smtClean="0">
                <a:latin typeface="Calibri" pitchFamily="1" charset="0"/>
                <a:ea typeface="ＭＳ Ｐゴシック" pitchFamily="1" charset="-128"/>
                <a:cs typeface="ＭＳ Ｐゴシック" pitchFamily="1" charset="-128"/>
              </a:rPr>
              <a:t> imaging.  I know you had information about TIRF and DIC imaging and in later sections you will be talking about FRET, PALM/STORM.  So I won’t touch upon those subjects. So instead I will be focusing on general challenges one finds when doing live imaging.  I also will be using some data from my lab in trying to determine the kinetics of synapsis assembly during meiosis as a way to illustrate some of the important considerations one has to take when imaging a live biological process.</a:t>
            </a:r>
          </a:p>
          <a:p>
            <a:pPr defTabSz="914400" eaLnBrk="1" hangingPunct="1"/>
            <a:r>
              <a:rPr lang="en-US" baseline="0" dirty="0" smtClean="0">
                <a:latin typeface="Calibri" pitchFamily="1" charset="0"/>
                <a:ea typeface="ＭＳ Ｐゴシック" pitchFamily="1" charset="-128"/>
                <a:cs typeface="ＭＳ Ｐゴシック" pitchFamily="1" charset="-128"/>
              </a:rPr>
              <a:t>----- Meeting Notes (3/28/13 11:42) -----</a:t>
            </a:r>
          </a:p>
          <a:p>
            <a:pPr defTabSz="914400" eaLnBrk="1" hangingPunct="1"/>
            <a:r>
              <a:rPr lang="en-US" baseline="0" dirty="0" smtClean="0">
                <a:latin typeface="Calibri" pitchFamily="1" charset="0"/>
                <a:ea typeface="ＭＳ Ｐゴシック" pitchFamily="1" charset="-128"/>
                <a:cs typeface="ＭＳ Ｐゴシック" pitchFamily="1" charset="-128"/>
              </a:rPr>
              <a:t>Really this lecture should really be about distinguishing the living from the zombies, essentially the living dead.</a:t>
            </a:r>
          </a:p>
          <a:p>
            <a:pPr defTabSz="914400" eaLnBrk="1" hangingPunct="1"/>
            <a:endParaRPr lang="en-US" dirty="0">
              <a:latin typeface="Calibri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Shrinky</a:t>
            </a:r>
            <a:r>
              <a:rPr lang="en-US" dirty="0" smtClean="0"/>
              <a:t> dinks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Among the most significant technical challenges for performing successful live-cell imaging experiments is to maintain the cells in a healthy state and functioning normally on the microscope stage while being illuminated in the presence of fluorescent proteins.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Instead</a:t>
            </a:r>
            <a:r>
              <a:rPr lang="en-US" baseline="0" dirty="0" smtClean="0"/>
              <a:t> of emitting fluorescence,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energy is transferred to an triplet state which can convert O2 in the highly reactive singlet O2 state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A7DDC7-6541-D942-8757-69E994DAB449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Reactive oxygen species (ROS) is a phrase used to describe a variety of molecules and free radicals (chemical species with one unpaired electron) derived from molecular oxygen. Molecular oxygen in the ground state is a bi-radical, containing two unpaired electrons in the outer shell (also known as a triplet state). Since the two single electrons have the same spin, oxygen can only react with one electron at a time and therefore it is not very reactive with the two electrons in a chemical bond. On the other hand, if one of the two unpaired electrons is excited and changes its spin, the resulting species (known as singlet oxygen) becomes a powerful oxidant as the two electrons with opposing spins can quickly react with other pairs of electrons, especially double bonds. </a:t>
            </a:r>
          </a:p>
          <a:p>
            <a:endParaRPr lang="en-US" dirty="0" smtClean="0"/>
          </a:p>
          <a:p>
            <a:r>
              <a:rPr lang="en-US" dirty="0" smtClean="0"/>
              <a:t>The basis of PDT is the interaction of light with photosensitive agents to produce an energy transfer and a local chemical effect. This is broadly similar to what is seen in photosynthesis, although in this case, many </a:t>
            </a:r>
            <a:r>
              <a:rPr lang="en-US" dirty="0" err="1" smtClean="0"/>
              <a:t>photosensitizers</a:t>
            </a:r>
            <a:r>
              <a:rPr lang="en-US" dirty="0" smtClean="0"/>
              <a:t> work together to harvest light energy to produce chemical reactions. Of the many </a:t>
            </a:r>
            <a:r>
              <a:rPr lang="en-US" dirty="0" smtClean="0">
                <a:hlinkClick r:id="rId3" tooltip="Photosensitizer"/>
              </a:rPr>
              <a:t>photosensitizers</a:t>
            </a:r>
            <a:r>
              <a:rPr lang="en-US" dirty="0" smtClean="0"/>
              <a:t> that have been used in PDT, each has its own unique </a:t>
            </a:r>
            <a:r>
              <a:rPr lang="en-US" dirty="0" smtClean="0">
                <a:hlinkClick r:id="rId4" tooltip="Excitation"/>
              </a:rPr>
              <a:t>excitation</a:t>
            </a:r>
            <a:r>
              <a:rPr lang="en-US" dirty="0" smtClean="0"/>
              <a:t> properties. Usually, the </a:t>
            </a:r>
            <a:r>
              <a:rPr lang="en-US" dirty="0" err="1" smtClean="0"/>
              <a:t>photosensitizer</a:t>
            </a:r>
            <a:r>
              <a:rPr lang="en-US" dirty="0" smtClean="0"/>
              <a:t> is excited from a ground </a:t>
            </a:r>
            <a:r>
              <a:rPr lang="en-US" dirty="0" smtClean="0">
                <a:hlinkClick r:id="rId5" tooltip="Singlet"/>
              </a:rPr>
              <a:t>singlet</a:t>
            </a:r>
            <a:r>
              <a:rPr lang="en-US" dirty="0" smtClean="0"/>
              <a:t> state to an excited singlet state. It then undergoes </a:t>
            </a:r>
            <a:r>
              <a:rPr lang="en-US" dirty="0" smtClean="0">
                <a:hlinkClick r:id="rId6" tooltip="Intersystem crossing"/>
              </a:rPr>
              <a:t>intersystem crossing</a:t>
            </a:r>
            <a:r>
              <a:rPr lang="en-US" dirty="0" smtClean="0"/>
              <a:t> to a longer-lived excited </a:t>
            </a:r>
            <a:r>
              <a:rPr lang="en-US" dirty="0" smtClean="0">
                <a:hlinkClick r:id="rId7" tooltip="Spin triplet"/>
              </a:rPr>
              <a:t>triplet</a:t>
            </a:r>
            <a:r>
              <a:rPr lang="en-US" dirty="0" smtClean="0"/>
              <a:t> state.</a:t>
            </a:r>
          </a:p>
          <a:p>
            <a:r>
              <a:rPr lang="en-US" dirty="0" smtClean="0"/>
              <a:t>One of the few chemical species present in tissue with a ground triplet state is molecular oxygen. When the </a:t>
            </a:r>
            <a:r>
              <a:rPr lang="en-US" dirty="0" err="1" smtClean="0"/>
              <a:t>photosensitizer</a:t>
            </a:r>
            <a:r>
              <a:rPr lang="en-US" dirty="0" smtClean="0"/>
              <a:t> and an oxygen molecule are in proximity, an energy transfer can take place that allows the </a:t>
            </a:r>
            <a:r>
              <a:rPr lang="en-US" dirty="0" err="1" smtClean="0"/>
              <a:t>photosensitizer</a:t>
            </a:r>
            <a:r>
              <a:rPr lang="en-US" dirty="0" smtClean="0"/>
              <a:t> to relax to its ground singlet state, and create an excited singlet state oxygen molecule. </a:t>
            </a:r>
            <a:r>
              <a:rPr lang="en-US" dirty="0" smtClean="0">
                <a:hlinkClick r:id="rId8" tooltip="Singlet oxygen"/>
              </a:rPr>
              <a:t>Singlet oxygen</a:t>
            </a:r>
            <a:r>
              <a:rPr lang="en-US" dirty="0" smtClean="0"/>
              <a:t> is a very aggressive chemical species and will very rapidly react with any nearby </a:t>
            </a:r>
            <a:r>
              <a:rPr lang="en-US" dirty="0" err="1" smtClean="0"/>
              <a:t>biomolecules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Calibri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24 </a:t>
            </a:r>
            <a:r>
              <a:rPr lang="en-US" dirty="0" err="1" smtClean="0"/>
              <a:t>timepoints</a:t>
            </a:r>
            <a:r>
              <a:rPr lang="en-US" dirty="0" smtClean="0"/>
              <a:t> every hour after 15 -16 every</a:t>
            </a:r>
            <a:r>
              <a:rPr lang="en-US" baseline="0" dirty="0" smtClean="0"/>
              <a:t> 4 hours   (3 fold differences)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Reducing signal</a:t>
            </a:r>
            <a:r>
              <a:rPr lang="en-US" baseline="0" dirty="0" smtClean="0"/>
              <a:t> -  like to monitor what is going on, high signal to noise is better but it is a luxury.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BDBC9-7DCF-D44E-AD4F-EC35ADCF8242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4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C6338-F3AC-C245-908E-8A5F6CBF8255}" type="datetimeFigureOut">
              <a:rPr lang="en-US" smtClean="0"/>
              <a:pPr/>
              <a:t>5/19/2013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818A9-0E95-EF4A-8986-E8E546AE338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bigwww.epfl.ch/algorithms/denoise/" TargetMode="External"/><Relationship Id="rId2" Type="http://schemas.openxmlformats.org/officeDocument/2006/relationships/hyperlink" Target="http://serpico.rennes.inria.fr/doku.php?id=software:nd-safir:index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1"/>
          <p:cNvSpPr>
            <a:spLocks noChangeArrowheads="1"/>
          </p:cNvSpPr>
          <p:nvPr/>
        </p:nvSpPr>
        <p:spPr bwMode="auto">
          <a:xfrm>
            <a:off x="0" y="0"/>
            <a:ext cx="9144000" cy="7327296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eaLnBrk="0" hangingPunct="0"/>
            <a:endParaRPr lang="en-US"/>
          </a:p>
        </p:txBody>
      </p:sp>
      <p:pic>
        <p:nvPicPr>
          <p:cNvPr id="14338" name="Picture 10" descr="Picture 8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31862" y="293092"/>
            <a:ext cx="6783361" cy="7034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Live Cell Imaging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86150"/>
            <a:ext cx="8229600" cy="1143000"/>
          </a:xfrm>
        </p:spPr>
        <p:txBody>
          <a:bodyPr/>
          <a:lstStyle/>
          <a:p>
            <a:r>
              <a:rPr lang="en-US" dirty="0" smtClean="0"/>
              <a:t>Quantifying </a:t>
            </a:r>
            <a:r>
              <a:rPr lang="en-US" dirty="0" err="1" smtClean="0"/>
              <a:t>Phototoxicity</a:t>
            </a:r>
            <a:r>
              <a:rPr lang="en-US" dirty="0" smtClean="0"/>
              <a:t> in C. </a:t>
            </a:r>
            <a:r>
              <a:rPr lang="en-US" dirty="0" err="1" smtClean="0"/>
              <a:t>elegans</a:t>
            </a:r>
            <a:r>
              <a:rPr lang="en-US" dirty="0" smtClean="0"/>
              <a:t> Embryos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098317"/>
            <a:ext cx="822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Image: 41 Z-slices every 2 min for 2 hours</a:t>
            </a:r>
          </a:p>
          <a:p>
            <a:pPr algn="ctr"/>
            <a:r>
              <a:rPr lang="en-US" sz="2400" dirty="0" smtClean="0"/>
              <a:t>Count number of nuclei</a:t>
            </a:r>
            <a:endParaRPr lang="en-US" sz="2400" dirty="0"/>
          </a:p>
        </p:txBody>
      </p:sp>
      <p:pic>
        <p:nvPicPr>
          <p:cNvPr id="64516" name="Picture 4" descr="http://origin-ars.els-cdn.com/content/image/1-s2.0-B9780123918567000391-f15-05-9780123918567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1884" y="1935805"/>
            <a:ext cx="5766620" cy="489651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4586748" y="2561132"/>
            <a:ext cx="228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500 ms exposure</a:t>
            </a:r>
          </a:p>
          <a:p>
            <a:r>
              <a:rPr lang="en-US" sz="2400" dirty="0" smtClean="0">
                <a:solidFill>
                  <a:srgbClr val="FF6600"/>
                </a:solidFill>
              </a:rPr>
              <a:t>100 ms exposure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36774" y="6209076"/>
            <a:ext cx="2507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Tinevez</a:t>
            </a:r>
            <a:r>
              <a:rPr lang="en-US" dirty="0" smtClean="0"/>
              <a:t> et al. Meth. </a:t>
            </a:r>
            <a:r>
              <a:rPr lang="en-US" dirty="0" err="1" smtClean="0"/>
              <a:t>Enz</a:t>
            </a:r>
            <a:r>
              <a:rPr lang="en-US" dirty="0" smtClean="0"/>
              <a:t>. 506: 291 (2012)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2" descr="Full-size image (13 K)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3331" y="2162810"/>
            <a:ext cx="5959417" cy="4692597"/>
          </a:xfrm>
          <a:prstGeom prst="rect">
            <a:avLst/>
          </a:prstGeom>
          <a:noFill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86150"/>
            <a:ext cx="8229600" cy="1143000"/>
          </a:xfrm>
        </p:spPr>
        <p:txBody>
          <a:bodyPr/>
          <a:lstStyle/>
          <a:p>
            <a:r>
              <a:rPr lang="en-US" dirty="0" smtClean="0"/>
              <a:t>Quantifying </a:t>
            </a:r>
            <a:r>
              <a:rPr lang="en-US" dirty="0" err="1" smtClean="0"/>
              <a:t>Phototoxicity</a:t>
            </a:r>
            <a:r>
              <a:rPr lang="en-US" dirty="0" smtClean="0"/>
              <a:t> in C. </a:t>
            </a:r>
            <a:r>
              <a:rPr lang="en-US" dirty="0" err="1" smtClean="0"/>
              <a:t>elegans</a:t>
            </a:r>
            <a:r>
              <a:rPr lang="en-US" dirty="0" smtClean="0"/>
              <a:t> Embryos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098317"/>
            <a:ext cx="822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Image: 41 Z-slices every 2 min for 2 hours</a:t>
            </a:r>
          </a:p>
          <a:p>
            <a:pPr algn="ctr"/>
            <a:r>
              <a:rPr lang="en-US" sz="2400" dirty="0" smtClean="0"/>
              <a:t>Count number of nuclei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586748" y="2561132"/>
            <a:ext cx="228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008000"/>
                </a:solidFill>
              </a:rPr>
              <a:t>Widefield</a:t>
            </a:r>
            <a:endParaRPr lang="en-US" sz="2400" dirty="0" smtClean="0">
              <a:solidFill>
                <a:srgbClr val="008000"/>
              </a:solidFill>
            </a:endParaRPr>
          </a:p>
          <a:p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Spinning Disk</a:t>
            </a:r>
            <a:endParaRPr lang="en-US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36774" y="6209076"/>
            <a:ext cx="2507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Tinevez</a:t>
            </a:r>
            <a:r>
              <a:rPr lang="en-US" dirty="0" smtClean="0"/>
              <a:t> et al. Meth. </a:t>
            </a:r>
            <a:r>
              <a:rPr lang="en-US" dirty="0" err="1" smtClean="0"/>
              <a:t>Enz</a:t>
            </a:r>
            <a:r>
              <a:rPr lang="en-US" dirty="0" smtClean="0"/>
              <a:t>. 506: 291 (2012)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Ways to Lessen </a:t>
            </a:r>
            <a:r>
              <a:rPr lang="en-US" dirty="0" err="1" smtClean="0"/>
              <a:t>Phototoxicity</a:t>
            </a:r>
            <a:r>
              <a:rPr lang="en-US" dirty="0" smtClean="0"/>
              <a:t> and </a:t>
            </a:r>
            <a:r>
              <a:rPr lang="en-US" dirty="0" err="1" smtClean="0"/>
              <a:t>Photobleaching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Reduce signal (shorter exposures, lower intensity)</a:t>
            </a:r>
          </a:p>
          <a:p>
            <a:endParaRPr lang="en-US" dirty="0" smtClean="0"/>
          </a:p>
          <a:p>
            <a:r>
              <a:rPr lang="en-US" dirty="0" smtClean="0"/>
              <a:t>Reduce frequency of exposures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Remove oxygen and singlet </a:t>
            </a:r>
            <a:r>
              <a:rPr lang="en-US" dirty="0" smtClean="0"/>
              <a:t>oxygen</a:t>
            </a:r>
          </a:p>
          <a:p>
            <a:endParaRPr lang="en-US" dirty="0" smtClean="0"/>
          </a:p>
          <a:p>
            <a:r>
              <a:rPr lang="en-US" dirty="0" smtClean="0"/>
              <a:t>Lower </a:t>
            </a:r>
            <a:r>
              <a:rPr lang="en-US" dirty="0" smtClean="0"/>
              <a:t>noise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Improve detection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Dose Fractionation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cells can tolerate X amount of light:</a:t>
            </a:r>
          </a:p>
          <a:p>
            <a:endParaRPr lang="en-US" dirty="0" smtClean="0"/>
          </a:p>
          <a:p>
            <a:r>
              <a:rPr lang="en-US" dirty="0" smtClean="0"/>
              <a:t>Can do 1000 exposures at X/1000</a:t>
            </a:r>
          </a:p>
          <a:p>
            <a:endParaRPr lang="en-US" dirty="0" smtClean="0"/>
          </a:p>
          <a:p>
            <a:r>
              <a:rPr lang="en-US" dirty="0" smtClean="0"/>
              <a:t>10 Z slices × 100 time points</a:t>
            </a:r>
          </a:p>
          <a:p>
            <a:endParaRPr lang="en-US" dirty="0" smtClean="0"/>
          </a:p>
          <a:p>
            <a:r>
              <a:rPr lang="en-US" dirty="0" smtClean="0"/>
              <a:t>10 Z slices × 4 colors × 25 time points</a:t>
            </a:r>
          </a:p>
          <a:p>
            <a:endParaRPr lang="en-US" dirty="0" smtClean="0"/>
          </a:p>
          <a:p>
            <a:r>
              <a:rPr lang="en-US" dirty="0" smtClean="0"/>
              <a:t>Etc. 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2088450" y="2568222"/>
            <a:ext cx="3386666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5400000" flipH="1" flipV="1">
            <a:off x="2394665" y="2561178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rot="5400000" flipH="1" flipV="1">
            <a:off x="2547065" y="2561178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5400000" flipH="1" flipV="1">
            <a:off x="2699465" y="2561178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rot="5400000" flipH="1" flipV="1">
            <a:off x="2851865" y="2561178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5400000" flipH="1" flipV="1">
            <a:off x="3004265" y="2561178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2085629" y="3270951"/>
            <a:ext cx="4940891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5400000" flipH="1" flipV="1">
            <a:off x="3870678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5400000" flipH="1" flipV="1">
            <a:off x="5123742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5400000" flipH="1" flipV="1">
            <a:off x="2391844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5400000" flipH="1" flipV="1">
            <a:off x="2722045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 flipH="1" flipV="1">
            <a:off x="3024024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Down Arrow 66"/>
          <p:cNvSpPr/>
          <p:nvPr/>
        </p:nvSpPr>
        <p:spPr>
          <a:xfrm>
            <a:off x="2889176" y="1848555"/>
            <a:ext cx="445898" cy="537027"/>
          </a:xfrm>
          <a:prstGeom prst="downArrow">
            <a:avLst/>
          </a:prstGeom>
          <a:solidFill>
            <a:srgbClr val="C0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601308" y="1367557"/>
            <a:ext cx="1621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Bleached/Dead</a:t>
            </a:r>
            <a:endParaRPr lang="en-US" dirty="0"/>
          </a:p>
        </p:txBody>
      </p:sp>
      <p:cxnSp>
        <p:nvCxnSpPr>
          <p:cNvPr id="70" name="Straight Connector 69"/>
          <p:cNvCxnSpPr/>
          <p:nvPr/>
        </p:nvCxnSpPr>
        <p:spPr>
          <a:xfrm rot="5400000" flipH="1" flipV="1">
            <a:off x="6021192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rot="5400000" flipH="1" flipV="1">
            <a:off x="3306238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rot="5400000" flipH="1" flipV="1">
            <a:off x="3611038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rot="5400000" flipH="1" flipV="1">
            <a:off x="4192410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rot="5400000" flipH="1" flipV="1">
            <a:off x="4497210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rot="5400000" flipH="1" flipV="1">
            <a:off x="4813294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rot="5400000" flipH="1" flipV="1">
            <a:off x="5431357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rot="5400000" flipH="1" flipV="1">
            <a:off x="5736157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rot="5400000" flipH="1" flipV="1">
            <a:off x="6328819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rot="5400000" flipH="1" flipV="1">
            <a:off x="6633619" y="3256854"/>
            <a:ext cx="183445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Down Arrow 112"/>
          <p:cNvSpPr/>
          <p:nvPr/>
        </p:nvSpPr>
        <p:spPr>
          <a:xfrm>
            <a:off x="6512882" y="2480729"/>
            <a:ext cx="445898" cy="537027"/>
          </a:xfrm>
          <a:prstGeom prst="downArrow">
            <a:avLst/>
          </a:prstGeom>
          <a:solidFill>
            <a:srgbClr val="C0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/>
          <p:cNvSpPr txBox="1"/>
          <p:nvPr/>
        </p:nvSpPr>
        <p:spPr>
          <a:xfrm>
            <a:off x="6225014" y="1999731"/>
            <a:ext cx="2066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Bleached/Less Dead</a:t>
            </a:r>
            <a:endParaRPr lang="en-US" dirty="0"/>
          </a:p>
        </p:txBody>
      </p:sp>
      <p:sp>
        <p:nvSpPr>
          <p:cNvPr id="115" name="TextBox 114"/>
          <p:cNvSpPr txBox="1"/>
          <p:nvPr/>
        </p:nvSpPr>
        <p:spPr>
          <a:xfrm>
            <a:off x="451556" y="2284363"/>
            <a:ext cx="1281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Every 2 min</a:t>
            </a:r>
            <a:endParaRPr lang="en-US" dirty="0"/>
          </a:p>
        </p:txBody>
      </p:sp>
      <p:sp>
        <p:nvSpPr>
          <p:cNvPr id="116" name="TextBox 115"/>
          <p:cNvSpPr txBox="1"/>
          <p:nvPr/>
        </p:nvSpPr>
        <p:spPr>
          <a:xfrm>
            <a:off x="462846" y="3085869"/>
            <a:ext cx="1281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Every 4 min</a:t>
            </a:r>
            <a:endParaRPr lang="en-US" dirty="0"/>
          </a:p>
        </p:txBody>
      </p:sp>
      <p:sp>
        <p:nvSpPr>
          <p:cNvPr id="117" name="TextBox 116"/>
          <p:cNvSpPr txBox="1"/>
          <p:nvPr/>
        </p:nvSpPr>
        <p:spPr>
          <a:xfrm>
            <a:off x="904392" y="3922889"/>
            <a:ext cx="767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Instead of 2x longer before bleaching, you can go 3x as long </a:t>
            </a:r>
            <a:endParaRPr lang="en-US" sz="2400" dirty="0"/>
          </a:p>
        </p:txBody>
      </p:sp>
      <p:sp>
        <p:nvSpPr>
          <p:cNvPr id="118" name="TextBox 117"/>
          <p:cNvSpPr txBox="1"/>
          <p:nvPr/>
        </p:nvSpPr>
        <p:spPr>
          <a:xfrm>
            <a:off x="623642" y="5150556"/>
            <a:ext cx="74489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 smtClean="0"/>
              <a:t>Don’t overwhelm endogenous cell antioxidant enzymes</a:t>
            </a:r>
          </a:p>
          <a:p>
            <a:pPr marL="342900" indent="-342900">
              <a:buAutoNum type="arabicPeriod"/>
            </a:pPr>
            <a:r>
              <a:rPr lang="en-US" sz="2400" dirty="0" smtClean="0"/>
              <a:t>Allow longer time for repair</a:t>
            </a:r>
            <a:endParaRPr lang="en-US" sz="2400" dirty="0"/>
          </a:p>
        </p:txBody>
      </p:sp>
      <p:sp>
        <p:nvSpPr>
          <p:cNvPr id="39" name="Title 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Reduce frequency of exposures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Minimize Exposure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Gate illumination by camera expose signal so that light is only on while camera is exposing</a:t>
            </a:r>
          </a:p>
          <a:p>
            <a:r>
              <a:rPr lang="en-US" dirty="0" smtClean="0"/>
              <a:t>Requires fast light source (laser or LED)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Minimize Exposure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Gate illumination by camera expose signal so that light is only on while camera is exposing</a:t>
            </a:r>
          </a:p>
          <a:p>
            <a:r>
              <a:rPr lang="en-US" dirty="0" smtClean="0"/>
              <a:t>Requires fast light source (laser or LED)</a:t>
            </a:r>
            <a:endParaRPr lang="en-US" dirty="0"/>
          </a:p>
        </p:txBody>
      </p:sp>
      <p:cxnSp>
        <p:nvCxnSpPr>
          <p:cNvPr id="5" name="Elbow Connector 4"/>
          <p:cNvCxnSpPr/>
          <p:nvPr/>
        </p:nvCxnSpPr>
        <p:spPr>
          <a:xfrm>
            <a:off x="3775571" y="4173783"/>
            <a:ext cx="2861187" cy="988142"/>
          </a:xfrm>
          <a:prstGeom prst="bentConnector3">
            <a:avLst>
              <a:gd name="adj1" fmla="val 3659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/>
          <p:nvPr/>
        </p:nvCxnSpPr>
        <p:spPr>
          <a:xfrm rot="10800000" flipV="1">
            <a:off x="2344977" y="4173783"/>
            <a:ext cx="1430595" cy="988142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>
            <a:off x="3775570" y="5536217"/>
            <a:ext cx="2861187" cy="988142"/>
          </a:xfrm>
          <a:prstGeom prst="bentConnector3">
            <a:avLst>
              <a:gd name="adj1" fmla="val 51031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/>
          <p:nvPr/>
        </p:nvCxnSpPr>
        <p:spPr>
          <a:xfrm rot="10800000" flipV="1">
            <a:off x="2344976" y="5536217"/>
            <a:ext cx="1430595" cy="988142"/>
          </a:xfrm>
          <a:prstGeom prst="bentConnector3">
            <a:avLst>
              <a:gd name="adj1" fmla="val 75773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695750" y="5536217"/>
            <a:ext cx="489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On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6695750" y="6242233"/>
            <a:ext cx="509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Off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6695750" y="4173783"/>
            <a:ext cx="1104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Exposing</a:t>
            </a:r>
            <a:endParaRPr lang="en-US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6695750" y="4879799"/>
            <a:ext cx="509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Off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855390" y="4343060"/>
            <a:ext cx="1143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Camera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870138" y="5869056"/>
            <a:ext cx="790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Light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2647588" y="3397268"/>
            <a:ext cx="2610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Mechanical Shutter</a:t>
            </a:r>
            <a:endParaRPr lang="en-US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Minimize Exposure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Gate illumination by camera expose signal so that light is only on while camera is exposing</a:t>
            </a:r>
          </a:p>
          <a:p>
            <a:r>
              <a:rPr lang="en-US" dirty="0" smtClean="0"/>
              <a:t>Requires fast light source (laser or LED)</a:t>
            </a:r>
            <a:endParaRPr lang="en-US" dirty="0"/>
          </a:p>
        </p:txBody>
      </p:sp>
      <p:cxnSp>
        <p:nvCxnSpPr>
          <p:cNvPr id="5" name="Elbow Connector 4"/>
          <p:cNvCxnSpPr/>
          <p:nvPr/>
        </p:nvCxnSpPr>
        <p:spPr>
          <a:xfrm>
            <a:off x="3775571" y="4173783"/>
            <a:ext cx="2861187" cy="988142"/>
          </a:xfrm>
          <a:prstGeom prst="bentConnector3">
            <a:avLst>
              <a:gd name="adj1" fmla="val 3659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/>
          <p:nvPr/>
        </p:nvCxnSpPr>
        <p:spPr>
          <a:xfrm rot="10800000" flipV="1">
            <a:off x="2344977" y="4173783"/>
            <a:ext cx="1430595" cy="988142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>
            <a:off x="3775570" y="5536217"/>
            <a:ext cx="2861187" cy="988142"/>
          </a:xfrm>
          <a:prstGeom prst="bentConnector3">
            <a:avLst>
              <a:gd name="adj1" fmla="val 37113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/>
          <p:nvPr/>
        </p:nvCxnSpPr>
        <p:spPr>
          <a:xfrm rot="10800000" flipV="1">
            <a:off x="2344976" y="5536217"/>
            <a:ext cx="1430595" cy="988142"/>
          </a:xfrm>
          <a:prstGeom prst="bentConnector3">
            <a:avLst>
              <a:gd name="adj1" fmla="val 53093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695750" y="5536217"/>
            <a:ext cx="489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On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6695750" y="6242233"/>
            <a:ext cx="509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Off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6695750" y="4173783"/>
            <a:ext cx="1104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Exposing</a:t>
            </a:r>
            <a:endParaRPr lang="en-US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6695750" y="4879799"/>
            <a:ext cx="5091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Off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855390" y="4343060"/>
            <a:ext cx="1143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Camera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870138" y="5869056"/>
            <a:ext cx="790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Light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2647588" y="3397268"/>
            <a:ext cx="2994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Fast Triggered Shutter</a:t>
            </a:r>
            <a:endParaRPr lang="en-US" sz="2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u="sng" dirty="0" smtClean="0"/>
              <a:t>Oxygen scavengers</a:t>
            </a:r>
          </a:p>
          <a:p>
            <a:r>
              <a:rPr lang="en-US" dirty="0" smtClean="0"/>
              <a:t>Glucose </a:t>
            </a:r>
            <a:r>
              <a:rPr lang="en-US" dirty="0" err="1" smtClean="0"/>
              <a:t>oxidase</a:t>
            </a:r>
            <a:r>
              <a:rPr lang="en-US" dirty="0" smtClean="0"/>
              <a:t> / </a:t>
            </a:r>
            <a:r>
              <a:rPr lang="en-US" dirty="0" err="1" smtClean="0"/>
              <a:t>Catalase</a:t>
            </a:r>
            <a:endParaRPr lang="en-US" dirty="0" smtClean="0"/>
          </a:p>
          <a:p>
            <a:r>
              <a:rPr lang="en-US" dirty="0" err="1" smtClean="0"/>
              <a:t>Protocatechuic</a:t>
            </a:r>
            <a:r>
              <a:rPr lang="en-US" dirty="0" smtClean="0"/>
              <a:t> acid/protocatechuate-3,4-dioxygenase </a:t>
            </a:r>
          </a:p>
          <a:p>
            <a:r>
              <a:rPr lang="en-US" dirty="0" err="1" smtClean="0"/>
              <a:t>Oxyrase</a:t>
            </a:r>
            <a:r>
              <a:rPr lang="en-US" dirty="0" smtClean="0"/>
              <a:t> (E. coli membrane particles)</a:t>
            </a:r>
          </a:p>
          <a:p>
            <a:endParaRPr lang="en-US" dirty="0" smtClean="0"/>
          </a:p>
          <a:p>
            <a:pPr>
              <a:buNone/>
            </a:pPr>
            <a:r>
              <a:rPr lang="en-US" u="sng" dirty="0" smtClean="0"/>
              <a:t>Free radical scavengers</a:t>
            </a:r>
          </a:p>
          <a:p>
            <a:r>
              <a:rPr lang="en-US" dirty="0" err="1" smtClean="0"/>
              <a:t>Trolox</a:t>
            </a:r>
            <a:r>
              <a:rPr lang="en-US" dirty="0" smtClean="0"/>
              <a:t> – derivative of Vitamin E</a:t>
            </a:r>
          </a:p>
          <a:p>
            <a:r>
              <a:rPr lang="en-US" dirty="0" smtClean="0"/>
              <a:t>ascorbic acid – Vitamin C</a:t>
            </a:r>
          </a:p>
          <a:p>
            <a:r>
              <a:rPr lang="en-US" dirty="0" smtClean="0"/>
              <a:t>n-</a:t>
            </a:r>
            <a:r>
              <a:rPr lang="en-US" dirty="0" err="1" smtClean="0"/>
              <a:t>Propyl</a:t>
            </a:r>
            <a:r>
              <a:rPr lang="en-US" dirty="0" smtClean="0"/>
              <a:t> </a:t>
            </a:r>
            <a:r>
              <a:rPr lang="en-US" dirty="0" err="1" smtClean="0"/>
              <a:t>Gallate</a:t>
            </a:r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Removing Oxygen and Free Radicals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GFP Bleaching in Live Cells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975" b="50000"/>
          <a:stretch/>
        </p:blipFill>
        <p:spPr bwMode="auto">
          <a:xfrm>
            <a:off x="457200" y="2488948"/>
            <a:ext cx="5096266" cy="3709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 descr="File:Rutin structure.sv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867400" y="3364996"/>
            <a:ext cx="2952750" cy="195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1143000"/>
            <a:ext cx="853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Incubation of cells with </a:t>
            </a:r>
            <a:r>
              <a:rPr lang="en-US" sz="2400" dirty="0" err="1" smtClean="0"/>
              <a:t>rutin</a:t>
            </a:r>
            <a:r>
              <a:rPr lang="en-US" sz="2400" dirty="0" smtClean="0"/>
              <a:t> 30 minutes prior to imaging increases </a:t>
            </a:r>
            <a:r>
              <a:rPr lang="en-US" sz="2400" dirty="0" err="1" smtClean="0"/>
              <a:t>photostability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248767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6195" y="2228671"/>
            <a:ext cx="78901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 smtClean="0"/>
              <a:t>Choice of biological system</a:t>
            </a:r>
          </a:p>
          <a:p>
            <a:pPr marL="342900" indent="-342900">
              <a:buAutoNum type="arabicPeriod"/>
            </a:pPr>
            <a:endParaRPr lang="en-US" sz="2800" dirty="0" smtClean="0"/>
          </a:p>
          <a:p>
            <a:pPr marL="342900" indent="-342900">
              <a:buAutoNum type="arabicPeriod"/>
            </a:pPr>
            <a:r>
              <a:rPr lang="en-US" sz="2800" dirty="0" smtClean="0"/>
              <a:t>Validation</a:t>
            </a:r>
          </a:p>
          <a:p>
            <a:pPr marL="342900" indent="-342900">
              <a:buAutoNum type="arabicPeriod"/>
            </a:pPr>
            <a:endParaRPr lang="en-US" sz="2800" dirty="0" smtClean="0"/>
          </a:p>
          <a:p>
            <a:pPr marL="342900" indent="-342900">
              <a:buAutoNum type="arabicPeriod"/>
            </a:pPr>
            <a:r>
              <a:rPr lang="en-US" sz="2800" dirty="0" smtClean="0"/>
              <a:t>Reducing  </a:t>
            </a:r>
            <a:r>
              <a:rPr lang="en-US" sz="2800" dirty="0" err="1" smtClean="0"/>
              <a:t>photoxicity</a:t>
            </a:r>
            <a:r>
              <a:rPr lang="en-US" sz="2800" dirty="0" smtClean="0"/>
              <a:t> and </a:t>
            </a:r>
            <a:r>
              <a:rPr lang="en-US" sz="2800" dirty="0" err="1" smtClean="0"/>
              <a:t>photobleaching</a:t>
            </a:r>
            <a:endParaRPr lang="en-US" sz="2800" dirty="0" smtClean="0"/>
          </a:p>
          <a:p>
            <a:pPr marL="342900" indent="-342900">
              <a:buAutoNum type="arabicPeriod"/>
            </a:pPr>
            <a:endParaRPr lang="en-US" sz="2800" dirty="0" smtClean="0"/>
          </a:p>
          <a:p>
            <a:pPr marL="342900" indent="-342900">
              <a:buAutoNum type="arabicPeriod"/>
            </a:pPr>
            <a:r>
              <a:rPr lang="en-US" sz="2800" dirty="0" smtClean="0"/>
              <a:t>Close preservation of normal environment</a:t>
            </a:r>
          </a:p>
          <a:p>
            <a:pPr marL="342900" indent="-342900"/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510129" y="592667"/>
            <a:ext cx="6123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Key Elements for Successful Live Imaging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Denoising</a:t>
            </a:r>
            <a:r>
              <a:rPr lang="en-US" dirty="0" smtClean="0"/>
              <a:t>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Kervrann</a:t>
            </a:r>
            <a:r>
              <a:rPr lang="en-US" dirty="0" smtClean="0"/>
              <a:t> – Patch based </a:t>
            </a:r>
            <a:r>
              <a:rPr lang="en-US" dirty="0" err="1" smtClean="0"/>
              <a:t>denoising</a:t>
            </a:r>
            <a:r>
              <a:rPr lang="en-US" dirty="0" smtClean="0"/>
              <a:t> (ND-SAFIR)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serpico.rennes.inria.fr/doku.php?id=software:nd-safir:index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Luisier</a:t>
            </a:r>
            <a:r>
              <a:rPr lang="en-US" dirty="0" smtClean="0"/>
              <a:t> et al. wavelet </a:t>
            </a:r>
            <a:r>
              <a:rPr lang="en-US" dirty="0" err="1" smtClean="0"/>
              <a:t>denoising</a:t>
            </a:r>
            <a:r>
              <a:rPr lang="en-US" dirty="0" smtClean="0"/>
              <a:t> (SURE-LET)</a:t>
            </a:r>
          </a:p>
          <a:p>
            <a:pPr lvl="1"/>
            <a:r>
              <a:rPr lang="en-US" dirty="0" smtClean="0">
                <a:hlinkClick r:id="rId3"/>
              </a:rPr>
              <a:t>http://bigwww.epfl.ch/algorithms/denoise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Also </a:t>
            </a:r>
            <a:r>
              <a:rPr lang="en-US" dirty="0" err="1" smtClean="0"/>
              <a:t>deconvolution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5070"/>
            <a:ext cx="8229600" cy="831491"/>
          </a:xfrm>
        </p:spPr>
        <p:txBody>
          <a:bodyPr/>
          <a:lstStyle/>
          <a:p>
            <a:r>
              <a:rPr lang="en-US" dirty="0" smtClean="0"/>
              <a:t>Patch-based </a:t>
            </a:r>
            <a:r>
              <a:rPr lang="en-US" dirty="0" err="1" smtClean="0"/>
              <a:t>denoising</a:t>
            </a:r>
            <a:endParaRPr lang="en-US" dirty="0"/>
          </a:p>
        </p:txBody>
      </p:sp>
      <p:pic>
        <p:nvPicPr>
          <p:cNvPr id="68610" name="Picture 2" descr="http://www.pnas.org/content/107/37/16016/F8.large.jpg"/>
          <p:cNvPicPr>
            <a:picLocks noChangeAspect="1" noChangeArrowheads="1"/>
          </p:cNvPicPr>
          <p:nvPr/>
        </p:nvPicPr>
        <p:blipFill>
          <a:blip r:embed="rId2"/>
          <a:srcRect r="60901"/>
          <a:stretch>
            <a:fillRect/>
          </a:stretch>
        </p:blipFill>
        <p:spPr bwMode="auto">
          <a:xfrm>
            <a:off x="2072865" y="742950"/>
            <a:ext cx="4766945" cy="61150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SURE-LET </a:t>
            </a:r>
            <a:r>
              <a:rPr lang="en-US" dirty="0" err="1" smtClean="0"/>
              <a:t>denoising</a:t>
            </a:r>
            <a:endParaRPr lang="en-US" dirty="0"/>
          </a:p>
        </p:txBody>
      </p:sp>
      <p:pic>
        <p:nvPicPr>
          <p:cNvPr id="1026" name="Picture 2" descr="Example-den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57567" y="2459302"/>
            <a:ext cx="3819525" cy="3009901"/>
          </a:xfrm>
          <a:prstGeom prst="rect">
            <a:avLst/>
          </a:prstGeom>
          <a:noFill/>
        </p:spPr>
      </p:pic>
      <p:pic>
        <p:nvPicPr>
          <p:cNvPr id="1028" name="Picture 4" descr="Example-nois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38042" y="2459302"/>
            <a:ext cx="3819525" cy="300990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8176" y="2744057"/>
            <a:ext cx="73276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Preserving a normal environment during imaging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4054" y="221488"/>
            <a:ext cx="7526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Environmental Variables for Mammalian Cell Lines </a:t>
            </a:r>
            <a:endParaRPr lang="en-US" sz="28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94054" y="1046050"/>
          <a:ext cx="7860192" cy="549307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611026"/>
                <a:gridCol w="1888117"/>
                <a:gridCol w="4361049"/>
              </a:tblGrid>
              <a:tr h="807901">
                <a:tc>
                  <a:txBody>
                    <a:bodyPr/>
                    <a:lstStyle/>
                    <a:p>
                      <a:r>
                        <a:rPr lang="en-US" dirty="0" smtClean="0"/>
                        <a:t>Variable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Optimum 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Comments</a:t>
                      </a:r>
                      <a:endParaRPr lang="en-US" dirty="0"/>
                    </a:p>
                  </a:txBody>
                  <a:tcPr/>
                </a:tc>
              </a:tr>
              <a:tr h="468069">
                <a:tc>
                  <a:txBody>
                    <a:bodyPr/>
                    <a:lstStyle/>
                    <a:p>
                      <a:r>
                        <a:rPr lang="en-US" dirty="0" smtClean="0"/>
                        <a:t>Temperature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28-37ºC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Control with Specimen Chamber</a:t>
                      </a:r>
                      <a:r>
                        <a:rPr lang="en-US" baseline="0" dirty="0" smtClean="0"/>
                        <a:t> Heaters</a:t>
                      </a:r>
                    </a:p>
                    <a:p>
                      <a:r>
                        <a:rPr lang="en-US" baseline="0" dirty="0" smtClean="0"/>
                        <a:t>Inline Perfusion Heaters</a:t>
                      </a:r>
                    </a:p>
                    <a:p>
                      <a:r>
                        <a:rPr lang="en-US" baseline="0" dirty="0" smtClean="0"/>
                        <a:t>Objective Lens Heaters</a:t>
                      </a:r>
                    </a:p>
                    <a:p>
                      <a:r>
                        <a:rPr lang="en-US" baseline="0" dirty="0" smtClean="0"/>
                        <a:t>Environmental Control Boxes</a:t>
                      </a:r>
                      <a:endParaRPr lang="en-US" dirty="0"/>
                    </a:p>
                  </a:txBody>
                  <a:tcPr/>
                </a:tc>
              </a:tr>
              <a:tr h="468069">
                <a:tc>
                  <a:txBody>
                    <a:bodyPr/>
                    <a:lstStyle/>
                    <a:p>
                      <a:r>
                        <a:rPr lang="en-US" dirty="0" smtClean="0"/>
                        <a:t>Oxygenation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Perfuse or Change</a:t>
                      </a:r>
                      <a:r>
                        <a:rPr lang="en-US" baseline="0" dirty="0" smtClean="0"/>
                        <a:t> Media Regularly</a:t>
                      </a:r>
                    </a:p>
                    <a:p>
                      <a:r>
                        <a:rPr lang="en-US" baseline="0" dirty="0" smtClean="0"/>
                        <a:t>Use Large Chamber Volume</a:t>
                      </a:r>
                      <a:endParaRPr lang="en-US" dirty="0"/>
                    </a:p>
                  </a:txBody>
                  <a:tcPr/>
                </a:tc>
              </a:tr>
              <a:tr h="468069">
                <a:tc>
                  <a:txBody>
                    <a:bodyPr/>
                    <a:lstStyle/>
                    <a:p>
                      <a:r>
                        <a:rPr lang="en-US" dirty="0" smtClean="0"/>
                        <a:t>Humidity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97-100%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Closed chamber, humidified environmental chamber</a:t>
                      </a:r>
                      <a:endParaRPr lang="en-US" dirty="0"/>
                    </a:p>
                  </a:txBody>
                  <a:tcPr/>
                </a:tc>
              </a:tr>
              <a:tr h="468069">
                <a:tc>
                  <a:txBody>
                    <a:bodyPr/>
                    <a:lstStyle/>
                    <a:p>
                      <a:r>
                        <a:rPr lang="en-US" dirty="0" smtClean="0"/>
                        <a:t>pH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7.0 -7.7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Buffered Media, Perfuse or change media,</a:t>
                      </a:r>
                      <a:r>
                        <a:rPr lang="en-US" baseline="0" dirty="0" smtClean="0"/>
                        <a:t> no phenol red indicator</a:t>
                      </a:r>
                      <a:endParaRPr lang="en-US" dirty="0"/>
                    </a:p>
                  </a:txBody>
                  <a:tcPr/>
                </a:tc>
              </a:tr>
              <a:tr h="46806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Osmolarity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260-320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mosM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Avoid evaporation, sealed</a:t>
                      </a:r>
                      <a:r>
                        <a:rPr lang="en-US" baseline="0" dirty="0" smtClean="0"/>
                        <a:t> chamber</a:t>
                      </a:r>
                      <a:endParaRPr lang="en-US" dirty="0"/>
                    </a:p>
                  </a:txBody>
                  <a:tcPr/>
                </a:tc>
              </a:tr>
              <a:tr h="468069">
                <a:tc>
                  <a:txBody>
                    <a:bodyPr/>
                    <a:lstStyle/>
                    <a:p>
                      <a:r>
                        <a:rPr lang="en-US" dirty="0" smtClean="0"/>
                        <a:t>Atmosphere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Air or 5-7% C02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buffered </a:t>
                      </a:r>
                      <a:r>
                        <a:rPr lang="en-US" dirty="0" smtClean="0"/>
                        <a:t>media, closed chamber</a:t>
                      </a:r>
                      <a:endParaRPr lang="en-US" dirty="0"/>
                    </a:p>
                  </a:txBody>
                  <a:tcPr/>
                </a:tc>
              </a:tr>
              <a:tr h="468069">
                <a:tc>
                  <a:txBody>
                    <a:bodyPr/>
                    <a:lstStyle/>
                    <a:p>
                      <a:r>
                        <a:rPr lang="en-US" dirty="0" smtClean="0"/>
                        <a:t>Media buffer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Bicarbonate or Synthetic</a:t>
                      </a:r>
                      <a:r>
                        <a:rPr lang="en-US" baseline="0" dirty="0" smtClean="0"/>
                        <a:t> buffers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Beware of phototoxicity, closed &amp;</a:t>
                      </a:r>
                      <a:r>
                        <a:rPr lang="en-US" baseline="0" dirty="0" smtClean="0"/>
                        <a:t> open chambers, atmosphere controlled chamber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94" y="1381302"/>
            <a:ext cx="9155594" cy="525352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25889" y="387501"/>
            <a:ext cx="37378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Environmental Chamber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45" y="762665"/>
            <a:ext cx="3937000" cy="317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220" y="1118265"/>
            <a:ext cx="5080000" cy="2819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095" y="4112707"/>
            <a:ext cx="2660758" cy="23262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9755" y="4112707"/>
            <a:ext cx="3318271" cy="252188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26551" y="223025"/>
            <a:ext cx="5713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Bioptechs</a:t>
            </a:r>
            <a:r>
              <a:rPr lang="en-US" sz="2800" dirty="0" smtClean="0"/>
              <a:t> – Open/Closed Dish System 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1470392" y="6450762"/>
            <a:ext cx="1305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Delta T Dish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Heated Objective</a:t>
            </a:r>
            <a:endParaRPr lang="en-US" dirty="0"/>
          </a:p>
        </p:txBody>
      </p:sp>
      <p:pic>
        <p:nvPicPr>
          <p:cNvPr id="4" name="Picture 3" descr="IMG_047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222" y="2102556"/>
            <a:ext cx="5832592" cy="43744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772"/>
            <a:ext cx="8229600" cy="1143000"/>
          </a:xfrm>
        </p:spPr>
        <p:txBody>
          <a:bodyPr/>
          <a:lstStyle/>
          <a:p>
            <a:r>
              <a:rPr lang="en-US" dirty="0" smtClean="0"/>
              <a:t>Custom-made PDMS microfluidics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1141518"/>
            <a:ext cx="33761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PDMS - </a:t>
            </a:r>
            <a:r>
              <a:rPr lang="en-US" sz="2000" dirty="0" err="1" smtClean="0"/>
              <a:t>Poly(dimethylsiloxane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457200" y="1596852"/>
            <a:ext cx="621055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Relatively inexpensive</a:t>
            </a:r>
          </a:p>
          <a:p>
            <a:r>
              <a:rPr lang="en-US" dirty="0" smtClean="0"/>
              <a:t>Easy to use Chemically inert/non-hazardous</a:t>
            </a:r>
          </a:p>
          <a:p>
            <a:r>
              <a:rPr lang="en-US" dirty="0" smtClean="0"/>
              <a:t>Optically clear Flexible and fairly tough when cured </a:t>
            </a:r>
          </a:p>
          <a:p>
            <a:r>
              <a:rPr lang="en-US" dirty="0" smtClean="0"/>
              <a:t>Easily bonded to itself or other materials </a:t>
            </a:r>
          </a:p>
          <a:p>
            <a:r>
              <a:rPr lang="en-US" dirty="0" smtClean="0"/>
              <a:t>Permeable to air and liquids (but can be coated to prevent this).</a:t>
            </a:r>
            <a:endParaRPr lang="en-US" dirty="0"/>
          </a:p>
        </p:txBody>
      </p:sp>
      <p:pic>
        <p:nvPicPr>
          <p:cNvPr id="7" name="Picture 6" descr="PDMS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70" y="3238364"/>
            <a:ext cx="4710417" cy="3564412"/>
          </a:xfrm>
          <a:prstGeom prst="rect">
            <a:avLst/>
          </a:prstGeom>
        </p:spPr>
      </p:pic>
      <p:pic>
        <p:nvPicPr>
          <p:cNvPr id="8" name="Picture 7" descr="Luerlock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500" y="3594872"/>
            <a:ext cx="3162300" cy="243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87" y="1143000"/>
            <a:ext cx="5715000" cy="228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133" y="1143000"/>
            <a:ext cx="229870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87" y="4374840"/>
            <a:ext cx="5270500" cy="1549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26551" y="223025"/>
            <a:ext cx="473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CellASIC</a:t>
            </a:r>
            <a:r>
              <a:rPr lang="en-US" sz="2800" dirty="0" smtClean="0"/>
              <a:t> – </a:t>
            </a:r>
            <a:r>
              <a:rPr lang="en-US" sz="2800" dirty="0" err="1" smtClean="0"/>
              <a:t>Microfluidic</a:t>
            </a:r>
            <a:r>
              <a:rPr lang="en-US" sz="2800" dirty="0" smtClean="0"/>
              <a:t> Systems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8642" y="382537"/>
            <a:ext cx="83171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Choosing the Appropriate Organism to</a:t>
            </a:r>
          </a:p>
          <a:p>
            <a:pPr algn="ctr"/>
            <a:r>
              <a:rPr lang="en-US" sz="3200" dirty="0" smtClean="0"/>
              <a:t>Answer your Question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28642" y="2196333"/>
            <a:ext cx="8317151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AutoNum type="arabicPeriod"/>
            </a:pPr>
            <a:r>
              <a:rPr lang="en-US" sz="2400" dirty="0" smtClean="0"/>
              <a:t>Easy labeling of your target of interest</a:t>
            </a:r>
            <a:endParaRPr lang="en-US" sz="2400" dirty="0" smtClean="0"/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en-US" sz="2400" dirty="0" smtClean="0"/>
              <a:t>Biological process can be found at sufficient frequency</a:t>
            </a:r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en-US" sz="2400" dirty="0" smtClean="0"/>
              <a:t>Biological process completes in a reasonable amount of time</a:t>
            </a:r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en-US" sz="2400" dirty="0" smtClean="0"/>
              <a:t>The process can be sustained over the time it takes to image</a:t>
            </a:r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en-US" sz="2400" dirty="0" smtClean="0"/>
              <a:t>Not imaging a process that occurs too deep into the tissue</a:t>
            </a:r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en-US" sz="2400" dirty="0" smtClean="0"/>
              <a:t>The time resolution isn’t beyond the imaging capabilities</a:t>
            </a:r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en-US" sz="2400" dirty="0" smtClean="0"/>
              <a:t>Ways to validate your results?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51" y="1654443"/>
            <a:ext cx="7792648" cy="330408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06709" y="484635"/>
            <a:ext cx="473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CellASIC</a:t>
            </a:r>
            <a:r>
              <a:rPr lang="en-US" sz="2800" dirty="0" smtClean="0"/>
              <a:t> – </a:t>
            </a:r>
            <a:r>
              <a:rPr lang="en-US" sz="2800" dirty="0" err="1" smtClean="0"/>
              <a:t>Microfluidic</a:t>
            </a:r>
            <a:r>
              <a:rPr lang="en-US" sz="2800" dirty="0" smtClean="0"/>
              <a:t> Systems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Goals for Fixed vs. Live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2949" y="2051643"/>
            <a:ext cx="8423851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Fixed specimens:  Optimize the signal/noise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Live specimens:  Optimize the signal/noise but without perturbing </a:t>
            </a:r>
          </a:p>
          <a:p>
            <a:r>
              <a:rPr lang="en-US" sz="2400" dirty="0" smtClean="0"/>
              <a:t>				    your biological process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Typical ways to improve S/N in fixed samples</a:t>
            </a:r>
            <a:br>
              <a:rPr lang="en-US" sz="3600" dirty="0" smtClean="0"/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Increase exposure time</a:t>
            </a:r>
          </a:p>
          <a:p>
            <a:r>
              <a:rPr lang="en-US" dirty="0" smtClean="0"/>
              <a:t>Amplify signal</a:t>
            </a:r>
          </a:p>
          <a:p>
            <a:r>
              <a:rPr lang="en-US" dirty="0" smtClean="0"/>
              <a:t>Brighter </a:t>
            </a:r>
            <a:r>
              <a:rPr lang="en-US" dirty="0" err="1" smtClean="0"/>
              <a:t>fluorophores</a:t>
            </a:r>
            <a:r>
              <a:rPr lang="en-US" dirty="0" smtClean="0"/>
              <a:t>/dyes</a:t>
            </a:r>
          </a:p>
          <a:p>
            <a:r>
              <a:rPr lang="en-US" dirty="0" smtClean="0"/>
              <a:t>Decrease </a:t>
            </a:r>
            <a:r>
              <a:rPr lang="en-US" dirty="0" err="1" smtClean="0"/>
              <a:t>photobleaching</a:t>
            </a:r>
            <a:r>
              <a:rPr lang="en-US" dirty="0" smtClean="0"/>
              <a:t> with antioxidants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&gt;&gt;&gt;&gt; Increase signal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Phototoxicity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fluorescenceintrofigure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148" y="135968"/>
            <a:ext cx="7288173" cy="65401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17320" y="1948007"/>
            <a:ext cx="5488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O</a:t>
            </a:r>
            <a:r>
              <a:rPr lang="en-US" sz="2800" b="1" baseline="-25000" dirty="0" smtClean="0"/>
              <a:t>2</a:t>
            </a:r>
            <a:endParaRPr lang="en-US" sz="2800" b="1" baseline="-25000" dirty="0"/>
          </a:p>
        </p:txBody>
      </p:sp>
      <p:sp>
        <p:nvSpPr>
          <p:cNvPr id="9" name="Bent Arrow 8"/>
          <p:cNvSpPr/>
          <p:nvPr/>
        </p:nvSpPr>
        <p:spPr>
          <a:xfrm>
            <a:off x="7968293" y="2191210"/>
            <a:ext cx="249027" cy="488487"/>
          </a:xfrm>
          <a:prstGeom prst="bent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78983" y="667961"/>
            <a:ext cx="67015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baseline="30000" dirty="0" smtClean="0"/>
              <a:t>1</a:t>
            </a:r>
            <a:r>
              <a:rPr lang="en-US" sz="2800" b="1" dirty="0" smtClean="0"/>
              <a:t>O</a:t>
            </a:r>
            <a:r>
              <a:rPr lang="en-US" sz="2800" b="1" baseline="-25000" dirty="0" smtClean="0"/>
              <a:t>2</a:t>
            </a:r>
          </a:p>
          <a:p>
            <a:endParaRPr lang="en-US" dirty="0"/>
          </a:p>
        </p:txBody>
      </p:sp>
      <p:sp>
        <p:nvSpPr>
          <p:cNvPr id="17" name="Up Arrow 16"/>
          <p:cNvSpPr/>
          <p:nvPr/>
        </p:nvSpPr>
        <p:spPr>
          <a:xfrm flipH="1">
            <a:off x="8217319" y="1261708"/>
            <a:ext cx="347757" cy="686299"/>
          </a:xfrm>
          <a:prstGeom prst="up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65337" y="2316984"/>
            <a:ext cx="28173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Lipid </a:t>
            </a:r>
            <a:r>
              <a:rPr lang="en-US" sz="2800" dirty="0" err="1" smtClean="0"/>
              <a:t>peroxidation</a:t>
            </a:r>
            <a:r>
              <a:rPr lang="en-US" sz="2800" dirty="0" smtClean="0"/>
              <a:t>  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2065337" y="2959006"/>
            <a:ext cx="3175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Protein modification 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2065337" y="3614985"/>
            <a:ext cx="2765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DNA modification 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457201" y="1344338"/>
            <a:ext cx="82295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Because of its </a:t>
            </a:r>
            <a:r>
              <a:rPr lang="en-US" sz="2000" dirty="0" smtClean="0"/>
              <a:t>unpaired electron </a:t>
            </a:r>
            <a:r>
              <a:rPr lang="en-US" sz="2000" dirty="0" smtClean="0"/>
              <a:t>singlet O</a:t>
            </a:r>
            <a:r>
              <a:rPr lang="en-US" sz="2000" baseline="-25000" dirty="0" smtClean="0"/>
              <a:t>2 </a:t>
            </a:r>
            <a:r>
              <a:rPr lang="en-US" sz="2000" dirty="0" smtClean="0"/>
              <a:t> </a:t>
            </a:r>
            <a:r>
              <a:rPr lang="en-US" sz="2000" dirty="0" smtClean="0"/>
              <a:t>will attack sites of high electron density</a:t>
            </a:r>
            <a:r>
              <a:rPr lang="en-US" sz="2000" baseline="-25000" dirty="0" smtClean="0"/>
              <a:t> </a:t>
            </a:r>
            <a:r>
              <a:rPr lang="en-US" sz="2000" dirty="0" smtClean="0"/>
              <a:t> -e.g. C=C, N atoms.</a:t>
            </a:r>
            <a:endParaRPr lang="en-US" sz="2000" baseline="-25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4875" y="4278882"/>
            <a:ext cx="3074250" cy="257911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Rectangle 11"/>
          <p:cNvSpPr/>
          <p:nvPr/>
        </p:nvSpPr>
        <p:spPr>
          <a:xfrm>
            <a:off x="3468009" y="4250021"/>
            <a:ext cx="2207981" cy="32208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681432" y="4387440"/>
            <a:ext cx="493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30000" dirty="0" smtClean="0"/>
              <a:t>1</a:t>
            </a:r>
            <a:r>
              <a:rPr lang="en-US" dirty="0" smtClean="0"/>
              <a:t>O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14" name="Rectangle 13"/>
          <p:cNvSpPr/>
          <p:nvPr/>
        </p:nvSpPr>
        <p:spPr>
          <a:xfrm>
            <a:off x="4858450" y="4278882"/>
            <a:ext cx="493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30000" dirty="0" smtClean="0"/>
              <a:t>1</a:t>
            </a:r>
            <a:r>
              <a:rPr lang="en-US" dirty="0" smtClean="0"/>
              <a:t>O</a:t>
            </a:r>
            <a:r>
              <a:rPr lang="en-US" baseline="-25000" dirty="0" smtClean="0"/>
              <a:t>2</a:t>
            </a:r>
            <a:endParaRPr lang="en-US" baseline="-25000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Harmful Effects of Free </a:t>
            </a:r>
            <a:r>
              <a:rPr lang="en-US" dirty="0" smtClean="0"/>
              <a:t>Radicals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2.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13666" y="1730466"/>
            <a:ext cx="5584082" cy="4670323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064774" y="1373394"/>
            <a:ext cx="4852219" cy="5541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27158"/>
            <a:ext cx="8229600" cy="1143000"/>
          </a:xfrm>
        </p:spPr>
        <p:txBody>
          <a:bodyPr/>
          <a:lstStyle/>
          <a:p>
            <a:r>
              <a:rPr lang="en-US" dirty="0" smtClean="0"/>
              <a:t>Yeast Viability After Imaging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3964" y="1048938"/>
            <a:ext cx="8465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10 </a:t>
            </a:r>
            <a:r>
              <a:rPr lang="en-US" sz="2400" dirty="0" err="1" smtClean="0"/>
              <a:t>msec</a:t>
            </a:r>
            <a:r>
              <a:rPr lang="en-US" sz="2400" dirty="0" smtClean="0"/>
              <a:t> exposures, 25 Z slices every 15 sec for 20 min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799006" y="6209065"/>
            <a:ext cx="2344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Carlton et al. PNAS 107(37): 16016 (2010)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29" name="Picture 2" descr="ACS-Fig14-liveprog-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1371600"/>
            <a:ext cx="6781800" cy="3536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130" name="Text Box 3"/>
          <p:cNvSpPr txBox="1">
            <a:spLocks noChangeArrowheads="1"/>
          </p:cNvSpPr>
          <p:nvPr/>
        </p:nvSpPr>
        <p:spPr bwMode="auto">
          <a:xfrm>
            <a:off x="709404" y="457200"/>
            <a:ext cx="772519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/>
              <a:t>Using</a:t>
            </a:r>
            <a:r>
              <a:rPr lang="en-US" sz="2800" dirty="0" smtClean="0"/>
              <a:t> Meiotic Progression to </a:t>
            </a:r>
            <a:r>
              <a:rPr lang="en-US" sz="2800" dirty="0"/>
              <a:t>Evaluate Phototoxicity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09071" y="6474537"/>
            <a:ext cx="2934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Jennifer Fung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nut 2"/>
          <p:cNvSpPr/>
          <p:nvPr/>
        </p:nvSpPr>
        <p:spPr>
          <a:xfrm>
            <a:off x="5799667" y="2180170"/>
            <a:ext cx="649111" cy="635000"/>
          </a:xfrm>
          <a:prstGeom prst="donut">
            <a:avLst>
              <a:gd name="adj" fmla="val 9444"/>
            </a:avLst>
          </a:prstGeom>
          <a:solidFill>
            <a:srgbClr val="00D65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Donut 4"/>
          <p:cNvSpPr/>
          <p:nvPr/>
        </p:nvSpPr>
        <p:spPr>
          <a:xfrm>
            <a:off x="5799667" y="3048003"/>
            <a:ext cx="649111" cy="635000"/>
          </a:xfrm>
          <a:prstGeom prst="donut">
            <a:avLst>
              <a:gd name="adj" fmla="val 9444"/>
            </a:avLst>
          </a:prstGeom>
          <a:solidFill>
            <a:srgbClr val="FFA93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74556" y="2313004"/>
            <a:ext cx="1370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Imaged Area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674556" y="3158450"/>
            <a:ext cx="1774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 Imaged Area</a:t>
            </a:r>
            <a:endParaRPr lang="en-US" dirty="0"/>
          </a:p>
        </p:txBody>
      </p:sp>
      <p:sp>
        <p:nvSpPr>
          <p:cNvPr id="8" name="Donut 7"/>
          <p:cNvSpPr/>
          <p:nvPr/>
        </p:nvSpPr>
        <p:spPr>
          <a:xfrm>
            <a:off x="7446439" y="4882441"/>
            <a:ext cx="649111" cy="635000"/>
          </a:xfrm>
          <a:prstGeom prst="donut">
            <a:avLst>
              <a:gd name="adj" fmla="val 9444"/>
            </a:avLst>
          </a:prstGeom>
          <a:solidFill>
            <a:srgbClr val="00D65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/>
          <p:cNvSpPr/>
          <p:nvPr/>
        </p:nvSpPr>
        <p:spPr>
          <a:xfrm>
            <a:off x="5952067" y="4868330"/>
            <a:ext cx="649111" cy="635000"/>
          </a:xfrm>
          <a:prstGeom prst="donut">
            <a:avLst>
              <a:gd name="adj" fmla="val 9444"/>
            </a:avLst>
          </a:prstGeom>
          <a:solidFill>
            <a:srgbClr val="FFA93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60445" y="4402668"/>
            <a:ext cx="891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Tetrads</a:t>
            </a:r>
            <a:endParaRPr lang="en-US" u="sng" dirty="0"/>
          </a:p>
        </p:txBody>
      </p:sp>
      <p:sp>
        <p:nvSpPr>
          <p:cNvPr id="11" name="TextBox 10"/>
          <p:cNvSpPr txBox="1"/>
          <p:nvPr/>
        </p:nvSpPr>
        <p:spPr>
          <a:xfrm>
            <a:off x="6036733" y="4995335"/>
            <a:ext cx="421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3X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552373" y="4995335"/>
            <a:ext cx="421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1X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00" y="4840114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&gt;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739736" y="316946"/>
            <a:ext cx="76645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Tetrad Formation 3 fold decreased in imaged areas</a:t>
            </a:r>
            <a:endParaRPr lang="en-US" sz="2800" dirty="0"/>
          </a:p>
        </p:txBody>
      </p:sp>
      <p:pic>
        <p:nvPicPr>
          <p:cNvPr id="15" name="Picture 14" descr="6MP05A_72ATc_3.ps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310" y="1270000"/>
            <a:ext cx="4736689" cy="508197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209071" y="6474537"/>
            <a:ext cx="2934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Jennifer Fung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7495</TotalTime>
  <Words>1312</Words>
  <Application>Microsoft Office PowerPoint</Application>
  <PresentationFormat>On-screen Show (4:3)</PresentationFormat>
  <Paragraphs>211</Paragraphs>
  <Slides>32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Live Cell Imaging</vt:lpstr>
      <vt:lpstr>Slide 2</vt:lpstr>
      <vt:lpstr>Slide 3</vt:lpstr>
      <vt:lpstr>Phototoxicity</vt:lpstr>
      <vt:lpstr>Slide 5</vt:lpstr>
      <vt:lpstr>Biological Harmful Effects of Free Radicals</vt:lpstr>
      <vt:lpstr>Yeast Viability After Imaging</vt:lpstr>
      <vt:lpstr>Slide 8</vt:lpstr>
      <vt:lpstr>Slide 9</vt:lpstr>
      <vt:lpstr>Quantifying Phototoxicity in C. elegans Embryos</vt:lpstr>
      <vt:lpstr>Quantifying Phototoxicity in C. elegans Embryos</vt:lpstr>
      <vt:lpstr>Ways to Lessen Phototoxicity and Photobleaching</vt:lpstr>
      <vt:lpstr>Dose Fractionation</vt:lpstr>
      <vt:lpstr>Reduce frequency of exposures</vt:lpstr>
      <vt:lpstr>Minimize Exposure</vt:lpstr>
      <vt:lpstr>Minimize Exposure</vt:lpstr>
      <vt:lpstr>Minimize Exposure</vt:lpstr>
      <vt:lpstr>Removing Oxygen and Free Radicals</vt:lpstr>
      <vt:lpstr>GFP Bleaching in Live Cells</vt:lpstr>
      <vt:lpstr>Denoising Algorithms</vt:lpstr>
      <vt:lpstr>Patch-based denoising</vt:lpstr>
      <vt:lpstr>SURE-LET denoising</vt:lpstr>
      <vt:lpstr>Slide 23</vt:lpstr>
      <vt:lpstr>Slide 24</vt:lpstr>
      <vt:lpstr>Slide 25</vt:lpstr>
      <vt:lpstr>Slide 26</vt:lpstr>
      <vt:lpstr>Heated Objective</vt:lpstr>
      <vt:lpstr>Custom-made PDMS microfluidics </vt:lpstr>
      <vt:lpstr>Slide 29</vt:lpstr>
      <vt:lpstr>Slide 30</vt:lpstr>
      <vt:lpstr>Different Goals for Fixed vs. Live</vt:lpstr>
      <vt:lpstr>Typical ways to improve S/N in fixed samples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Jennifer Fung</dc:creator>
  <cp:lastModifiedBy>Kurt Thorn</cp:lastModifiedBy>
  <cp:revision>76</cp:revision>
  <dcterms:created xsi:type="dcterms:W3CDTF">2012-03-28T19:15:38Z</dcterms:created>
  <dcterms:modified xsi:type="dcterms:W3CDTF">2013-05-21T03:54:01Z</dcterms:modified>
</cp:coreProperties>
</file>

<file path=docProps/thumbnail.jpeg>
</file>